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70" r:id="rId3"/>
    <p:sldId id="271" r:id="rId4"/>
    <p:sldId id="256" r:id="rId5"/>
    <p:sldId id="261" r:id="rId6"/>
    <p:sldId id="264" r:id="rId7"/>
    <p:sldId id="263" r:id="rId8"/>
    <p:sldId id="258" r:id="rId9"/>
    <p:sldId id="257" r:id="rId10"/>
    <p:sldId id="268" r:id="rId11"/>
    <p:sldId id="260" r:id="rId12"/>
    <p:sldId id="265" r:id="rId13"/>
    <p:sldId id="262" r:id="rId14"/>
    <p:sldId id="259" r:id="rId15"/>
    <p:sldId id="26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15A"/>
    <a:srgbClr val="1B5C7D"/>
    <a:srgbClr val="174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16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90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160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86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953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94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83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53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1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6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08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6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29662-3FC9-CD40-9E04-B7E8CBBECC11}" type="datetimeFigureOut">
              <a:rPr lang="en-US" smtClean="0"/>
              <a:t>26/07/2014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9F368-7D37-E64F-A57D-3AF1B8A993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841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4.jpg"/><Relationship Id="rId5" Type="http://schemas.openxmlformats.org/officeDocument/2006/relationships/image" Target="../media/image15.jpg"/><Relationship Id="rId6" Type="http://schemas.openxmlformats.org/officeDocument/2006/relationships/image" Target="../media/image16.jpg"/><Relationship Id="rId7" Type="http://schemas.openxmlformats.org/officeDocument/2006/relationships/image" Target="../media/image17.jpg"/><Relationship Id="rId8" Type="http://schemas.openxmlformats.org/officeDocument/2006/relationships/image" Target="../media/image18.jp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2419" y="-522511"/>
            <a:ext cx="11567584" cy="81796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1600" y="4815417"/>
            <a:ext cx="64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  <a:latin typeface="Founders Grotesk Light"/>
                <a:cs typeface="Founders Grotesk Light"/>
              </a:rPr>
              <a:t>#</a:t>
            </a:r>
            <a:r>
              <a:rPr lang="en-US" sz="6000" dirty="0" err="1" smtClean="0">
                <a:solidFill>
                  <a:schemeClr val="bg1"/>
                </a:solidFill>
                <a:latin typeface="Founders Grotesk Light"/>
                <a:cs typeface="Founders Grotesk Light"/>
              </a:rPr>
              <a:t>TeamNannyState</a:t>
            </a:r>
            <a:endParaRPr lang="en-US" sz="6000" dirty="0">
              <a:solidFill>
                <a:schemeClr val="bg1"/>
              </a:solidFill>
              <a:latin typeface="Founders Grotesk Light"/>
              <a:cs typeface="Founders Grotesk Light"/>
            </a:endParaRPr>
          </a:p>
        </p:txBody>
      </p:sp>
    </p:spTree>
    <p:extLst>
      <p:ext uri="{BB962C8B-B14F-4D97-AF65-F5344CB8AC3E}">
        <p14:creationId xmlns:p14="http://schemas.microsoft.com/office/powerpoint/2010/main" val="2946230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n-the-Cloud-Graphic-ISOs-Acquirer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4" b="1164"/>
          <a:stretch>
            <a:fillRect/>
          </a:stretch>
        </p:blipFill>
        <p:spPr>
          <a:xfrm>
            <a:off x="-141646" y="-1"/>
            <a:ext cx="12555895" cy="6905259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pic>
        <p:nvPicPr>
          <p:cNvPr id="11" name="Picture 10" descr="calling_an_ambulanc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609" y="788565"/>
            <a:ext cx="2540718" cy="16933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1682708-poster-1280-wrinkles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928" y="2207260"/>
            <a:ext cx="1937925" cy="10900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o-GRANDPARENTS-DIVORCE-facebook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615" y="243523"/>
            <a:ext cx="1735248" cy="1152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o-GRANDPARENTS-facebook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08106"/>
            <a:ext cx="2042583" cy="10212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 descr="bigstock-Portrait-of-a-happy-family-sta-20544572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392" y="2159742"/>
            <a:ext cx="1289353" cy="9025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Right Triangle 12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logo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774976" y="5897521"/>
            <a:ext cx="19800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I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n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sight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977834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7b0b330159207acfedfd230fa253e0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33" b="16433"/>
          <a:stretch>
            <a:fillRect/>
          </a:stretch>
        </p:blipFill>
        <p:spPr>
          <a:xfrm>
            <a:off x="-116414" y="-10583"/>
            <a:ext cx="13723061" cy="7547155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35460" y="5934802"/>
            <a:ext cx="21980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P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r</a:t>
            </a:r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event</a:t>
            </a:r>
            <a:endParaRPr lang="en-US" sz="4800" b="1" dirty="0">
              <a:solidFill>
                <a:schemeClr val="bg1"/>
              </a:solidFill>
              <a:latin typeface="Roboto Thin"/>
              <a:cs typeface="Roboto Thin"/>
            </a:endParaRPr>
          </a:p>
        </p:txBody>
      </p:sp>
      <p:pic>
        <p:nvPicPr>
          <p:cNvPr id="10" name="Picture 9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229" y="5934802"/>
            <a:ext cx="931795" cy="93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899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o-GRANDPARENTS-DIVORCE-faceboo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327341" cy="6858000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967336" y="5892217"/>
            <a:ext cx="1787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I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n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vest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3536745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andparent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49" b="12849"/>
          <a:stretch>
            <a:fillRect/>
          </a:stretch>
        </p:blipFill>
        <p:spPr>
          <a:xfrm>
            <a:off x="-1559760" y="1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31182" y="5893507"/>
            <a:ext cx="27238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W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h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erever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854681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andma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1" b="8721"/>
          <a:stretch>
            <a:fillRect/>
          </a:stretch>
        </p:blipFill>
        <p:spPr>
          <a:xfrm>
            <a:off x="-2286000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86626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64211" y="70689"/>
            <a:ext cx="15080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a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fe.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2677504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enticareLogo-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343" y="521712"/>
            <a:ext cx="4851121" cy="2967985"/>
          </a:xfrm>
          <a:prstGeom prst="rect">
            <a:avLst/>
          </a:prstGeom>
        </p:spPr>
      </p:pic>
      <p:pic>
        <p:nvPicPr>
          <p:cNvPr id="5" name="Picture 4" descr="SenticareIcons2-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495" y="3489697"/>
            <a:ext cx="965200" cy="1117600"/>
          </a:xfrm>
          <a:prstGeom prst="rect">
            <a:avLst/>
          </a:prstGeom>
        </p:spPr>
      </p:pic>
      <p:pic>
        <p:nvPicPr>
          <p:cNvPr id="6" name="Picture 5" descr="SenticareIcons2-1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787" y="3489697"/>
            <a:ext cx="965200" cy="1117600"/>
          </a:xfrm>
          <a:prstGeom prst="rect">
            <a:avLst/>
          </a:prstGeom>
        </p:spPr>
      </p:pic>
      <p:pic>
        <p:nvPicPr>
          <p:cNvPr id="7" name="Picture 6" descr="SenticareIcons2-1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904" y="3489697"/>
            <a:ext cx="965200" cy="1117600"/>
          </a:xfrm>
          <a:prstGeom prst="rect">
            <a:avLst/>
          </a:prstGeom>
        </p:spPr>
      </p:pic>
      <p:pic>
        <p:nvPicPr>
          <p:cNvPr id="8" name="Picture 7" descr="SenticareIcons2-09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610" y="3489697"/>
            <a:ext cx="965200" cy="1117600"/>
          </a:xfrm>
          <a:prstGeom prst="rect">
            <a:avLst/>
          </a:prstGeom>
        </p:spPr>
      </p:pic>
      <p:pic>
        <p:nvPicPr>
          <p:cNvPr id="10" name="Picture 9" descr="powered_by_003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00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ey_stock-footage-sad-old-ma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" b="1115"/>
          <a:stretch>
            <a:fillRect/>
          </a:stretch>
        </p:blipFill>
        <p:spPr>
          <a:xfrm>
            <a:off x="-1" y="0"/>
            <a:ext cx="12607205" cy="6933477"/>
          </a:xfrm>
        </p:spPr>
      </p:pic>
      <p:sp>
        <p:nvSpPr>
          <p:cNvPr id="6" name="Rounded Rectangle 5"/>
          <p:cNvSpPr/>
          <p:nvPr/>
        </p:nvSpPr>
        <p:spPr>
          <a:xfrm>
            <a:off x="457200" y="274638"/>
            <a:ext cx="8229600" cy="6307066"/>
          </a:xfrm>
          <a:prstGeom prst="roundRect">
            <a:avLst/>
          </a:prstGeom>
          <a:solidFill>
            <a:schemeClr val="bg1">
              <a:alpha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13924" y="744199"/>
            <a:ext cx="714016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Populations are getting older</a:t>
            </a:r>
          </a:p>
          <a:p>
            <a:endParaRPr lang="en-US" sz="2400" dirty="0">
              <a:solidFill>
                <a:srgbClr val="0D0D0D"/>
              </a:solidFill>
              <a:latin typeface="Roboto Light"/>
              <a:cs typeface="Roboto Light"/>
            </a:endParaRPr>
          </a:p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By 2031, 21% of New Zealanders will be over 65 (Currently 13%)</a:t>
            </a:r>
          </a:p>
          <a:p>
            <a:endParaRPr lang="en-US" sz="2400" dirty="0" smtClean="0">
              <a:solidFill>
                <a:srgbClr val="0D0D0D"/>
              </a:solidFill>
              <a:latin typeface="Roboto Light"/>
              <a:cs typeface="Roboto Light"/>
            </a:endParaRPr>
          </a:p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Leading cause of death in New Zealand for people over 65</a:t>
            </a:r>
          </a:p>
          <a:p>
            <a:endParaRPr lang="en-US" sz="2400" dirty="0">
              <a:solidFill>
                <a:srgbClr val="0D0D0D"/>
              </a:solidFill>
              <a:latin typeface="Roboto Light"/>
              <a:cs typeface="Roboto Light"/>
            </a:endParaRPr>
          </a:p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30% of all seniors over 65 will have a fall each year</a:t>
            </a:r>
          </a:p>
          <a:p>
            <a:endParaRPr lang="en-US" sz="2400" dirty="0">
              <a:solidFill>
                <a:srgbClr val="0D0D0D"/>
              </a:solidFill>
              <a:latin typeface="Roboto Light"/>
              <a:cs typeface="Roboto Light"/>
            </a:endParaRPr>
          </a:p>
          <a:p>
            <a:r>
              <a:rPr lang="en-US" sz="2400" dirty="0" smtClean="0">
                <a:solidFill>
                  <a:srgbClr val="0D0D0D"/>
                </a:solidFill>
                <a:latin typeface="Roboto Light"/>
                <a:cs typeface="Roboto Light"/>
              </a:rPr>
              <a:t>Right Now 193,000 falls are happening each year in New Zealand Alone!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Roboto Light"/>
              <a:cs typeface="Roboto Light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Roboto Light"/>
              <a:cs typeface="Roboto Light"/>
            </a:endParaRPr>
          </a:p>
          <a:p>
            <a:endParaRPr lang="en-US" dirty="0">
              <a:solidFill>
                <a:schemeClr val="bg1">
                  <a:lumMod val="95000"/>
                </a:schemeClr>
              </a:solidFill>
              <a:latin typeface="Roboto Light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100993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o-SAD-OLD-MAN-facebook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2" r="4542"/>
          <a:stretch>
            <a:fillRect/>
          </a:stretch>
        </p:blipFill>
        <p:spPr>
          <a:xfrm>
            <a:off x="-1" y="0"/>
            <a:ext cx="12626135" cy="6943888"/>
          </a:xfrm>
        </p:spPr>
      </p:pic>
      <p:sp>
        <p:nvSpPr>
          <p:cNvPr id="6" name="Rounded Rectangle 5"/>
          <p:cNvSpPr/>
          <p:nvPr/>
        </p:nvSpPr>
        <p:spPr>
          <a:xfrm>
            <a:off x="457200" y="274638"/>
            <a:ext cx="8229600" cy="6307066"/>
          </a:xfrm>
          <a:prstGeom prst="roundRect">
            <a:avLst/>
          </a:prstGeom>
          <a:solidFill>
            <a:srgbClr val="FFFFFF">
              <a:alpha val="60000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37480" y="677339"/>
            <a:ext cx="7190536" cy="5262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50% of seniors need help from someone else</a:t>
            </a:r>
          </a:p>
          <a:p>
            <a:endParaRPr lang="en-US" sz="2400" dirty="0" smtClean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90% of all seniors who receive assistance within the first hour can continue to live independently</a:t>
            </a:r>
          </a:p>
          <a:p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30% of all seniors that fall will be on the floor more than an 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hour</a:t>
            </a:r>
          </a:p>
          <a:p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Roboto Light"/>
              <a:cs typeface="Roboto Light"/>
            </a:endParaRPr>
          </a:p>
          <a:p>
            <a:pPr algn="ctr"/>
            <a:r>
              <a:rPr lang="en-US" sz="4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Timely </a:t>
            </a:r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Roboto Light"/>
                <a:cs typeface="Roboto Light"/>
              </a:rPr>
              <a:t>Medical Attention Saves lives. </a:t>
            </a:r>
          </a:p>
        </p:txBody>
      </p:sp>
    </p:spTree>
    <p:extLst>
      <p:ext uri="{BB962C8B-B14F-4D97-AF65-F5344CB8AC3E}">
        <p14:creationId xmlns:p14="http://schemas.microsoft.com/office/powerpoint/2010/main" val="381068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randma-Smil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995" y="-15367"/>
            <a:ext cx="10368492" cy="6915011"/>
          </a:xfrm>
          <a:prstGeom prst="rect">
            <a:avLst/>
          </a:prstGeo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9" name="Right Triangle 8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SenticareLogo-0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103150"/>
            <a:ext cx="2956478" cy="180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65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bg_memorycar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-655060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292150" y="5934802"/>
            <a:ext cx="18133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P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e</a:t>
            </a:r>
            <a:r>
              <a:rPr lang="en-US" sz="4800" b="1" dirty="0" smtClean="0">
                <a:solidFill>
                  <a:schemeClr val="bg1"/>
                </a:solidFill>
                <a:latin typeface="Roboto Thin"/>
                <a:cs typeface="Roboto Thin"/>
              </a:rPr>
              <a:t>ace</a:t>
            </a:r>
            <a:endParaRPr lang="en-US" sz="4800" b="1" dirty="0">
              <a:solidFill>
                <a:schemeClr val="bg1"/>
              </a:solidFill>
              <a:latin typeface="Roboto Thin"/>
              <a:cs typeface="Roboto Thin"/>
            </a:endParaRPr>
          </a:p>
        </p:txBody>
      </p:sp>
      <p:pic>
        <p:nvPicPr>
          <p:cNvPr id="10" name="Picture 9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229" y="5934802"/>
            <a:ext cx="931795" cy="93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900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Fall Preventio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37" b="8737"/>
          <a:stretch>
            <a:fillRect/>
          </a:stretch>
        </p:blipFill>
        <p:spPr>
          <a:xfrm>
            <a:off x="-1294193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 rot="16200000" flipH="1">
            <a:off x="4481438" y="-337670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8029" y="86626"/>
            <a:ext cx="931795" cy="9317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06798" y="70689"/>
            <a:ext cx="23012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u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pport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106577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istock_000015142796medium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09" b="8509"/>
          <a:stretch>
            <a:fillRect/>
          </a:stretch>
        </p:blipFill>
        <p:spPr>
          <a:xfrm>
            <a:off x="-513342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9" name="Right Triangle 8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86626"/>
            <a:ext cx="931795" cy="9317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64211" y="70689"/>
            <a:ext cx="19543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F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a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mily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1301021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as-leak-by-Graham-Brigg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13" b="18113"/>
          <a:stretch>
            <a:fillRect/>
          </a:stretch>
        </p:blipFill>
        <p:spPr>
          <a:xfrm>
            <a:off x="0" y="0"/>
            <a:ext cx="12469964" cy="6858000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>
            <a:off x="273584" y="-338366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86626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64211" y="70689"/>
            <a:ext cx="25609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R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e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spond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804376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female_comm_centr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3" b="8753"/>
          <a:stretch>
            <a:fillRect/>
          </a:stretch>
        </p:blipFill>
        <p:spPr>
          <a:xfrm>
            <a:off x="-1226160" y="0"/>
            <a:ext cx="12604670" cy="6932083"/>
          </a:xfrm>
        </p:spPr>
      </p:pic>
      <p:pic>
        <p:nvPicPr>
          <p:cNvPr id="6" name="Picture 5" descr="powered_by_0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9" y="5913458"/>
            <a:ext cx="2467204" cy="642501"/>
          </a:xfrm>
          <a:prstGeom prst="rect">
            <a:avLst/>
          </a:prstGeom>
        </p:spPr>
      </p:pic>
      <p:sp>
        <p:nvSpPr>
          <p:cNvPr id="8" name="Right Triangle 7"/>
          <p:cNvSpPr/>
          <p:nvPr/>
        </p:nvSpPr>
        <p:spPr>
          <a:xfrm rot="5400000" flipH="1" flipV="1">
            <a:off x="4460092" y="2174092"/>
            <a:ext cx="4356910" cy="5010906"/>
          </a:xfrm>
          <a:prstGeom prst="rtTriangle">
            <a:avLst/>
          </a:prstGeom>
          <a:solidFill>
            <a:srgbClr val="1B5C7D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005" y="5897521"/>
            <a:ext cx="931795" cy="9317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189579" y="5897521"/>
            <a:ext cx="25654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W</a:t>
            </a:r>
            <a:r>
              <a:rPr lang="en-US" sz="4800" b="1" dirty="0" smtClean="0">
                <a:solidFill>
                  <a:srgbClr val="F9D15A"/>
                </a:solidFill>
                <a:latin typeface="Roboto Thin"/>
                <a:cs typeface="Roboto Thin"/>
              </a:rPr>
              <a:t>i</a:t>
            </a:r>
            <a:r>
              <a:rPr lang="en-US" sz="4800" b="1" dirty="0" smtClean="0">
                <a:solidFill>
                  <a:srgbClr val="FFFFFF"/>
                </a:solidFill>
                <a:latin typeface="Roboto Thin"/>
                <a:cs typeface="Roboto Thin"/>
              </a:rPr>
              <a:t>th You</a:t>
            </a:r>
            <a:endParaRPr lang="en-US" sz="4800" b="1" dirty="0">
              <a:solidFill>
                <a:srgbClr val="FFFFFF"/>
              </a:solidFill>
              <a:latin typeface="Roboto Thin"/>
              <a:cs typeface="Roboto Thin"/>
            </a:endParaRPr>
          </a:p>
        </p:txBody>
      </p:sp>
    </p:spTree>
    <p:extLst>
      <p:ext uri="{BB962C8B-B14F-4D97-AF65-F5344CB8AC3E}">
        <p14:creationId xmlns:p14="http://schemas.microsoft.com/office/powerpoint/2010/main" val="3763150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120</Words>
  <Application>Microsoft Macintosh PowerPoint</Application>
  <PresentationFormat>On-screen Show (4:3)</PresentationFormat>
  <Paragraphs>31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Thomas</dc:creator>
  <cp:lastModifiedBy>Daniel Thomas</cp:lastModifiedBy>
  <cp:revision>27</cp:revision>
  <dcterms:created xsi:type="dcterms:W3CDTF">2014-07-25T09:14:13Z</dcterms:created>
  <dcterms:modified xsi:type="dcterms:W3CDTF">2014-07-26T08:45:28Z</dcterms:modified>
</cp:coreProperties>
</file>

<file path=docProps/thumbnail.jpeg>
</file>